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76" r:id="rId2"/>
    <p:sldId id="272" r:id="rId3"/>
    <p:sldId id="273" r:id="rId4"/>
    <p:sldId id="274" r:id="rId5"/>
    <p:sldId id="275" r:id="rId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056"/>
    <a:srgbClr val="E508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47"/>
  </p:normalViewPr>
  <p:slideViewPr>
    <p:cSldViewPr snapToGrid="0" snapToObjects="1" showGuides="1">
      <p:cViewPr varScale="1">
        <p:scale>
          <a:sx n="127" d="100"/>
          <a:sy n="127" d="100"/>
        </p:scale>
        <p:origin x="536"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6" name="Afbeelding 4">
            <a:extLst>
              <a:ext uri="{FF2B5EF4-FFF2-40B4-BE49-F238E27FC236}">
                <a16:creationId xmlns:a16="http://schemas.microsoft.com/office/drawing/2014/main" id="{3E43DDCB-339E-4C3A-9E9E-C22943510D3B}"/>
              </a:ext>
            </a:extLst>
          </p:cNvPr>
          <p:cNvPicPr>
            <a:picLocks noChangeAspect="1"/>
          </p:cNvPicPr>
          <p:nvPr userDrawn="1"/>
        </p:nvPicPr>
        <p:blipFill>
          <a:blip r:embed="rId2"/>
          <a:stretch>
            <a:fillRect/>
          </a:stretch>
        </p:blipFill>
        <p:spPr>
          <a:xfrm>
            <a:off x="5034507" y="1152437"/>
            <a:ext cx="5313453" cy="3382701"/>
          </a:xfrm>
          <a:prstGeom prst="rect">
            <a:avLst/>
          </a:prstGeom>
        </p:spPr>
      </p:pic>
      <p:sp>
        <p:nvSpPr>
          <p:cNvPr id="29" name="Tijdelijke aanduiding voor tekst 28">
            <a:extLst>
              <a:ext uri="{FF2B5EF4-FFF2-40B4-BE49-F238E27FC236}">
                <a16:creationId xmlns:a16="http://schemas.microsoft.com/office/drawing/2014/main" id="{FDED8E11-341A-45D2-85B1-F7C4DB53232E}"/>
              </a:ext>
            </a:extLst>
          </p:cNvPr>
          <p:cNvSpPr>
            <a:spLocks noGrp="1"/>
          </p:cNvSpPr>
          <p:nvPr>
            <p:ph type="body" sz="quarter" idx="11" hasCustomPrompt="1"/>
          </p:nvPr>
        </p:nvSpPr>
        <p:spPr>
          <a:xfrm>
            <a:off x="893235" y="5095875"/>
            <a:ext cx="10452100" cy="1009650"/>
          </a:xfrm>
        </p:spPr>
        <p:txBody>
          <a:bodyPr>
            <a:normAutofit/>
          </a:bodyPr>
          <a:lstStyle>
            <a:lvl1pPr marL="0" indent="0">
              <a:buNone/>
              <a:defRPr lang="en-GB" sz="2475" b="0" i="0" u="none" strike="noStrike" cap="all" spc="0" baseline="0" dirty="0">
                <a:ln>
                  <a:noFill/>
                </a:ln>
                <a:solidFill>
                  <a:srgbClr val="000000"/>
                </a:solidFill>
                <a:uFillTx/>
                <a:latin typeface="Avenir Next Condensed Medium" panose="020B0606020202020204" pitchFamily="34" charset="0"/>
                <a:ea typeface="Avenir Next Condensed Medium" panose="020B0606020202020204" pitchFamily="34" charset="0"/>
                <a:cs typeface="Avenir Next Condensed Medium" panose="020B0606020202020204" pitchFamily="34" charset="0"/>
                <a:sym typeface="Avenir Next Condensed Medium"/>
              </a:defRPr>
            </a:lvl1pPr>
          </a:lstStyle>
          <a:p>
            <a:pPr lvl="0"/>
            <a:r>
              <a:rPr lang="nl-NL" dirty="0"/>
              <a:t>VOORBEELD VAN EEN ONDERTITEL</a:t>
            </a:r>
            <a:endParaRPr lang="en-GB" dirty="0"/>
          </a:p>
        </p:txBody>
      </p:sp>
      <p:sp>
        <p:nvSpPr>
          <p:cNvPr id="34" name="Tijdelijke aanduiding voor tekst 33">
            <a:extLst>
              <a:ext uri="{FF2B5EF4-FFF2-40B4-BE49-F238E27FC236}">
                <a16:creationId xmlns:a16="http://schemas.microsoft.com/office/drawing/2014/main" id="{D9C3A310-643B-4139-9F62-77D06674713C}"/>
              </a:ext>
            </a:extLst>
          </p:cNvPr>
          <p:cNvSpPr>
            <a:spLocks noGrp="1"/>
          </p:cNvSpPr>
          <p:nvPr>
            <p:ph type="body" sz="quarter" idx="12" hasCustomPrompt="1"/>
          </p:nvPr>
        </p:nvSpPr>
        <p:spPr>
          <a:xfrm>
            <a:off x="893233" y="1196300"/>
            <a:ext cx="10458803" cy="588915"/>
          </a:xfrm>
        </p:spPr>
        <p:txBody>
          <a:bodyPr anchor="b">
            <a:noAutofit/>
          </a:bodyPr>
          <a:lstStyle>
            <a:lvl1pPr marL="0" indent="0">
              <a:buNone/>
              <a:defRPr lang="nl-NL" sz="1846" b="0" kern="1200" cap="all" baseline="0" dirty="0" smtClean="0">
                <a:solidFill>
                  <a:schemeClr val="tx2"/>
                </a:solidFill>
                <a:latin typeface="Avenir Next Condensed Medium" panose="020B0606020202020204" pitchFamily="34" charset="0"/>
                <a:ea typeface="Avenir Next Condensed Medium" panose="020B0606020202020204" pitchFamily="34" charset="0"/>
                <a:cs typeface="Avenir Next Condensed Medium" panose="020B0606020202020204" pitchFamily="34" charset="0"/>
                <a:sym typeface="Avenir Next Condensed Demi Bold"/>
              </a:defRPr>
            </a:lvl1pPr>
          </a:lstStyle>
          <a:p>
            <a:pPr lvl="0"/>
            <a:r>
              <a:rPr lang="nl-NL" dirty="0"/>
              <a:t>NAAM OPLEIDING/FACULTEIT</a:t>
            </a:r>
          </a:p>
        </p:txBody>
      </p:sp>
      <p:sp>
        <p:nvSpPr>
          <p:cNvPr id="3" name="Tijdelijke aanduiding voor tekst 2">
            <a:extLst>
              <a:ext uri="{FF2B5EF4-FFF2-40B4-BE49-F238E27FC236}">
                <a16:creationId xmlns:a16="http://schemas.microsoft.com/office/drawing/2014/main" id="{D3983EC9-36B1-B744-A87D-1AA0BEB38BFB}"/>
              </a:ext>
            </a:extLst>
          </p:cNvPr>
          <p:cNvSpPr>
            <a:spLocks noGrp="1"/>
          </p:cNvSpPr>
          <p:nvPr>
            <p:ph type="body" sz="quarter" idx="13" hasCustomPrompt="1"/>
          </p:nvPr>
        </p:nvSpPr>
        <p:spPr>
          <a:xfrm>
            <a:off x="893234" y="2214000"/>
            <a:ext cx="10452100" cy="2808000"/>
          </a:xfrm>
        </p:spPr>
        <p:txBody>
          <a:bodyPr>
            <a:normAutofit/>
          </a:bodyPr>
          <a:lstStyle>
            <a:lvl1pPr marL="0" indent="0">
              <a:lnSpc>
                <a:spcPct val="80000"/>
              </a:lnSpc>
              <a:buNone/>
              <a:defRPr sz="6750" b="1" cap="all" baseline="0">
                <a:latin typeface="Avenir Next Condensed Medium" panose="020B0606020202020204" pitchFamily="34" charset="0"/>
              </a:defRPr>
            </a:lvl1pPr>
          </a:lstStyle>
          <a:p>
            <a:r>
              <a:rPr lang="nl-NL" dirty="0"/>
              <a:t>Titel van de presentatie_</a:t>
            </a:r>
          </a:p>
        </p:txBody>
      </p:sp>
    </p:spTree>
    <p:extLst>
      <p:ext uri="{BB962C8B-B14F-4D97-AF65-F5344CB8AC3E}">
        <p14:creationId xmlns:p14="http://schemas.microsoft.com/office/powerpoint/2010/main" val="358500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Tekst_">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D13B7015-BB4D-A84E-84E4-520C33B85DF3}"/>
              </a:ext>
            </a:extLst>
          </p:cNvPr>
          <p:cNvSpPr>
            <a:spLocks noGrp="1"/>
          </p:cNvSpPr>
          <p:nvPr>
            <p:ph type="title" hasCustomPrompt="1"/>
          </p:nvPr>
        </p:nvSpPr>
        <p:spPr/>
        <p:txBody>
          <a:bodyPr anchor="b">
            <a:normAutofit/>
          </a:bodyPr>
          <a:lstStyle>
            <a:lvl1pPr>
              <a:defRPr sz="3200">
                <a:solidFill>
                  <a:schemeClr val="tx2"/>
                </a:solidFill>
              </a:defRPr>
            </a:lvl1pPr>
          </a:lstStyle>
          <a:p>
            <a:r>
              <a:rPr lang="nl-NL" dirty="0"/>
              <a:t>ONDERWERP / titel</a:t>
            </a:r>
          </a:p>
        </p:txBody>
      </p:sp>
      <p:sp>
        <p:nvSpPr>
          <p:cNvPr id="6" name="Tijdelijke aanduiding voor tekst 2"/>
          <p:cNvSpPr>
            <a:spLocks noGrp="1"/>
          </p:cNvSpPr>
          <p:nvPr>
            <p:ph type="body" sz="quarter" idx="11"/>
          </p:nvPr>
        </p:nvSpPr>
        <p:spPr>
          <a:xfrm>
            <a:off x="838200" y="1925638"/>
            <a:ext cx="105156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Tree>
    <p:extLst>
      <p:ext uri="{BB962C8B-B14F-4D97-AF65-F5344CB8AC3E}">
        <p14:creationId xmlns:p14="http://schemas.microsoft.com/office/powerpoint/2010/main" val="2631550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4" name="Titel 6">
            <a:extLst>
              <a:ext uri="{FF2B5EF4-FFF2-40B4-BE49-F238E27FC236}">
                <a16:creationId xmlns:a16="http://schemas.microsoft.com/office/drawing/2014/main" id="{24158585-8C9B-2444-8413-2968F1CB97F5}"/>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dirty="0"/>
              <a:t>ONDERWERP / titel</a:t>
            </a:r>
          </a:p>
        </p:txBody>
      </p:sp>
      <p:sp>
        <p:nvSpPr>
          <p:cNvPr id="7" name="Tijdelijke aanduiding voor tekst 2"/>
          <p:cNvSpPr>
            <a:spLocks noGrp="1"/>
          </p:cNvSpPr>
          <p:nvPr>
            <p:ph type="body" sz="quarter" idx="11"/>
          </p:nvPr>
        </p:nvSpPr>
        <p:spPr>
          <a:xfrm>
            <a:off x="838200" y="1925638"/>
            <a:ext cx="52578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46748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Tekst en Afbeeldin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260C8E6A-14DF-4CBC-B795-FDA284EC4712}"/>
              </a:ext>
            </a:extLst>
          </p:cNvPr>
          <p:cNvSpPr>
            <a:spLocks noGrp="1"/>
          </p:cNvSpPr>
          <p:nvPr>
            <p:ph type="pic" sz="quarter" idx="11"/>
          </p:nvPr>
        </p:nvSpPr>
        <p:spPr>
          <a:xfrm>
            <a:off x="6553203" y="1917701"/>
            <a:ext cx="4800600" cy="4248000"/>
          </a:xfrm>
        </p:spPr>
        <p:txBody>
          <a:bodyPr>
            <a:normAutofit/>
          </a:bodyPr>
          <a:lstStyle>
            <a:lvl1pPr marL="0" indent="0">
              <a:buNone/>
              <a:defRPr sz="1275">
                <a:latin typeface="Arial" panose="020B0604020202020204" pitchFamily="34" charset="0"/>
                <a:cs typeface="Arial" panose="020B0604020202020204" pitchFamily="34" charset="0"/>
              </a:defRPr>
            </a:lvl1pPr>
          </a:lstStyle>
          <a:p>
            <a:r>
              <a:rPr lang="en-GB"/>
              <a:t>Click icon to add picture</a:t>
            </a:r>
            <a:endParaRPr lang="en-GB" dirty="0"/>
          </a:p>
        </p:txBody>
      </p:sp>
      <p:sp>
        <p:nvSpPr>
          <p:cNvPr id="7" name="Titel 6">
            <a:extLst>
              <a:ext uri="{FF2B5EF4-FFF2-40B4-BE49-F238E27FC236}">
                <a16:creationId xmlns:a16="http://schemas.microsoft.com/office/drawing/2014/main" id="{70688633-6D41-064D-B005-BBA9338D0D94}"/>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dirty="0"/>
              <a:t>ONDERWERP / titel</a:t>
            </a:r>
          </a:p>
        </p:txBody>
      </p:sp>
      <p:sp>
        <p:nvSpPr>
          <p:cNvPr id="8" name="Tijdelijke aanduiding voor tekst 2"/>
          <p:cNvSpPr>
            <a:spLocks noGrp="1"/>
          </p:cNvSpPr>
          <p:nvPr>
            <p:ph type="body" sz="quarter" idx="12"/>
          </p:nvPr>
        </p:nvSpPr>
        <p:spPr>
          <a:xfrm>
            <a:off x="838200" y="1926000"/>
            <a:ext cx="52578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3351361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ubbele Titel en Tekst">
    <p:spTree>
      <p:nvGrpSpPr>
        <p:cNvPr id="1" name=""/>
        <p:cNvGrpSpPr/>
        <p:nvPr/>
      </p:nvGrpSpPr>
      <p:grpSpPr>
        <a:xfrm>
          <a:off x="0" y="0"/>
          <a:ext cx="0" cy="0"/>
          <a:chOff x="0" y="0"/>
          <a:chExt cx="0" cy="0"/>
        </a:xfrm>
      </p:grpSpPr>
      <p:sp>
        <p:nvSpPr>
          <p:cNvPr id="9" name="Tijdelijke aanduiding voor tekst 4">
            <a:extLst>
              <a:ext uri="{FF2B5EF4-FFF2-40B4-BE49-F238E27FC236}">
                <a16:creationId xmlns:a16="http://schemas.microsoft.com/office/drawing/2014/main" id="{4B8653B3-70AE-4E3E-9A4D-3EAF4B4F4A9E}"/>
              </a:ext>
            </a:extLst>
          </p:cNvPr>
          <p:cNvSpPr>
            <a:spLocks noGrp="1"/>
          </p:cNvSpPr>
          <p:nvPr>
            <p:ph type="body" sz="quarter" idx="15" hasCustomPrompt="1"/>
          </p:nvPr>
        </p:nvSpPr>
        <p:spPr>
          <a:xfrm>
            <a:off x="6553200" y="1778435"/>
            <a:ext cx="4800600" cy="413103"/>
          </a:xfrm>
        </p:spPr>
        <p:txBody>
          <a:bodyPr anchor="ctr">
            <a:noAutofit/>
          </a:bodyPr>
          <a:lstStyle>
            <a:lvl1pPr marL="0" indent="0">
              <a:buNone/>
              <a:defRPr sz="2000" b="1" baseline="0"/>
            </a:lvl1pPr>
          </a:lstStyle>
          <a:p>
            <a:pPr lvl="0"/>
            <a:r>
              <a:rPr lang="nl-NL" dirty="0"/>
              <a:t>Klik voor </a:t>
            </a:r>
            <a:r>
              <a:rPr lang="nl-NL" dirty="0" err="1"/>
              <a:t>subkop</a:t>
            </a:r>
            <a:endParaRPr lang="en-GB" dirty="0"/>
          </a:p>
        </p:txBody>
      </p:sp>
      <p:sp>
        <p:nvSpPr>
          <p:cNvPr id="10" name="Tijdelijke aanduiding voor tekst 4">
            <a:extLst>
              <a:ext uri="{FF2B5EF4-FFF2-40B4-BE49-F238E27FC236}">
                <a16:creationId xmlns:a16="http://schemas.microsoft.com/office/drawing/2014/main" id="{60C7571E-BBB1-4DDF-9329-A0C028CAE8FB}"/>
              </a:ext>
            </a:extLst>
          </p:cNvPr>
          <p:cNvSpPr>
            <a:spLocks noGrp="1"/>
          </p:cNvSpPr>
          <p:nvPr>
            <p:ph type="body" sz="quarter" idx="16" hasCustomPrompt="1"/>
          </p:nvPr>
        </p:nvSpPr>
        <p:spPr>
          <a:xfrm>
            <a:off x="838200" y="1778435"/>
            <a:ext cx="4800600" cy="413103"/>
          </a:xfrm>
        </p:spPr>
        <p:txBody>
          <a:bodyPr anchor="ctr">
            <a:noAutofit/>
          </a:bodyPr>
          <a:lstStyle>
            <a:lvl1pPr marL="0" indent="0">
              <a:buNone/>
              <a:defRPr sz="2000" b="1"/>
            </a:lvl1pPr>
          </a:lstStyle>
          <a:p>
            <a:pPr lvl="0"/>
            <a:r>
              <a:rPr lang="nl-NL" dirty="0"/>
              <a:t>Klik voor </a:t>
            </a:r>
            <a:r>
              <a:rPr lang="nl-NL" dirty="0" err="1"/>
              <a:t>subkop</a:t>
            </a:r>
            <a:endParaRPr lang="en-GB" dirty="0"/>
          </a:p>
        </p:txBody>
      </p:sp>
      <p:sp>
        <p:nvSpPr>
          <p:cNvPr id="8" name="Titel 6">
            <a:extLst>
              <a:ext uri="{FF2B5EF4-FFF2-40B4-BE49-F238E27FC236}">
                <a16:creationId xmlns:a16="http://schemas.microsoft.com/office/drawing/2014/main" id="{AB6897B6-1B30-8840-AEF5-653E3015C372}"/>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dirty="0"/>
              <a:t>ONDERWERP / titel</a:t>
            </a:r>
          </a:p>
        </p:txBody>
      </p:sp>
      <p:sp>
        <p:nvSpPr>
          <p:cNvPr id="3" name="Tijdelijke aanduiding voor tekst 2"/>
          <p:cNvSpPr>
            <a:spLocks noGrp="1"/>
          </p:cNvSpPr>
          <p:nvPr>
            <p:ph type="body" sz="quarter" idx="18"/>
          </p:nvPr>
        </p:nvSpPr>
        <p:spPr>
          <a:xfrm>
            <a:off x="838200" y="2286000"/>
            <a:ext cx="4800600" cy="3905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
        <p:nvSpPr>
          <p:cNvPr id="12" name="Tijdelijke aanduiding voor tekst 4"/>
          <p:cNvSpPr>
            <a:spLocks noGrp="1"/>
          </p:cNvSpPr>
          <p:nvPr>
            <p:ph type="body" sz="quarter" idx="19"/>
          </p:nvPr>
        </p:nvSpPr>
        <p:spPr>
          <a:xfrm>
            <a:off x="6553200" y="2286000"/>
            <a:ext cx="4800600" cy="3905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281301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13" name="Rechthoek">
            <a:extLst>
              <a:ext uri="{FF2B5EF4-FFF2-40B4-BE49-F238E27FC236}">
                <a16:creationId xmlns:a16="http://schemas.microsoft.com/office/drawing/2014/main" id="{2F35E840-7D0C-489A-B88C-9B5B6A358F43}"/>
              </a:ext>
            </a:extLst>
          </p:cNvPr>
          <p:cNvSpPr/>
          <p:nvPr/>
        </p:nvSpPr>
        <p:spPr>
          <a:xfrm>
            <a:off x="3149600" y="733425"/>
            <a:ext cx="5892800" cy="5391150"/>
          </a:xfrm>
          <a:prstGeom prst="rect">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2400"/>
          </a:p>
        </p:txBody>
      </p:sp>
      <p:sp>
        <p:nvSpPr>
          <p:cNvPr id="20" name="Tijdelijke aanduiding voor tekst 19">
            <a:extLst>
              <a:ext uri="{FF2B5EF4-FFF2-40B4-BE49-F238E27FC236}">
                <a16:creationId xmlns:a16="http://schemas.microsoft.com/office/drawing/2014/main" id="{7E150451-5081-475D-A7BF-2CE6F5C377F5}"/>
              </a:ext>
            </a:extLst>
          </p:cNvPr>
          <p:cNvSpPr>
            <a:spLocks noGrp="1"/>
          </p:cNvSpPr>
          <p:nvPr>
            <p:ph type="body" sz="quarter" idx="11" hasCustomPrompt="1"/>
          </p:nvPr>
        </p:nvSpPr>
        <p:spPr>
          <a:xfrm>
            <a:off x="3640216" y="5429602"/>
            <a:ext cx="4910667" cy="493713"/>
          </a:xfrm>
        </p:spPr>
        <p:txBody>
          <a:bodyPr anchor="b"/>
          <a:lstStyle>
            <a:lvl1pPr marL="0" indent="0">
              <a:spcBef>
                <a:spcPts val="0"/>
              </a:spcBef>
              <a:buNone/>
              <a:defRPr sz="1800" cap="all" baseline="0">
                <a:solidFill>
                  <a:schemeClr val="bg1"/>
                </a:solidFill>
              </a:defRPr>
            </a:lvl1pPr>
          </a:lstStyle>
          <a:p>
            <a:pPr lvl="0"/>
            <a:r>
              <a:rPr lang="nl-NL" dirty="0"/>
              <a:t>NAAM</a:t>
            </a:r>
            <a:endParaRPr lang="en-GB" dirty="0"/>
          </a:p>
        </p:txBody>
      </p:sp>
      <p:sp>
        <p:nvSpPr>
          <p:cNvPr id="3" name="Tijdelijke aanduiding voor tekst 2">
            <a:extLst>
              <a:ext uri="{FF2B5EF4-FFF2-40B4-BE49-F238E27FC236}">
                <a16:creationId xmlns:a16="http://schemas.microsoft.com/office/drawing/2014/main" id="{B0DA6865-FA7E-094E-A575-DAADE998A20B}"/>
              </a:ext>
            </a:extLst>
          </p:cNvPr>
          <p:cNvSpPr>
            <a:spLocks noGrp="1"/>
          </p:cNvSpPr>
          <p:nvPr>
            <p:ph type="body" sz="quarter" idx="12" hasCustomPrompt="1"/>
          </p:nvPr>
        </p:nvSpPr>
        <p:spPr>
          <a:xfrm>
            <a:off x="3640216" y="1628775"/>
            <a:ext cx="4910667" cy="3600450"/>
          </a:xfrm>
        </p:spPr>
        <p:txBody>
          <a:bodyPr>
            <a:normAutofit/>
          </a:bodyPr>
          <a:lstStyle>
            <a:lvl1pPr marL="0" indent="0">
              <a:spcBef>
                <a:spcPts val="0"/>
              </a:spcBef>
              <a:buNone/>
              <a:defRPr sz="2800" cap="all" baseline="0">
                <a:solidFill>
                  <a:schemeClr val="bg1"/>
                </a:solidFill>
              </a:defRPr>
            </a:lvl1pPr>
          </a:lstStyle>
          <a:p>
            <a:r>
              <a:rPr lang="nl-NL" dirty="0"/>
              <a:t>‘QUOTE’</a:t>
            </a:r>
          </a:p>
        </p:txBody>
      </p:sp>
      <p:pic>
        <p:nvPicPr>
          <p:cNvPr id="6" name="Afbeelding 2">
            <a:extLst>
              <a:ext uri="{FF2B5EF4-FFF2-40B4-BE49-F238E27FC236}">
                <a16:creationId xmlns:a16="http://schemas.microsoft.com/office/drawing/2014/main" id="{FFDA8079-95BD-45E3-8313-ABF6A59ED207}"/>
              </a:ext>
            </a:extLst>
          </p:cNvPr>
          <p:cNvPicPr>
            <a:picLocks noChangeAspect="1"/>
          </p:cNvPicPr>
          <p:nvPr userDrawn="1"/>
        </p:nvPicPr>
        <p:blipFill>
          <a:blip r:embed="rId2"/>
          <a:stretch>
            <a:fillRect/>
          </a:stretch>
        </p:blipFill>
        <p:spPr>
          <a:xfrm>
            <a:off x="3644574" y="601590"/>
            <a:ext cx="355939" cy="297299"/>
          </a:xfrm>
          <a:prstGeom prst="rect">
            <a:avLst/>
          </a:prstGeom>
        </p:spPr>
      </p:pic>
    </p:spTree>
    <p:extLst>
      <p:ext uri="{BB962C8B-B14F-4D97-AF65-F5344CB8AC3E}">
        <p14:creationId xmlns:p14="http://schemas.microsoft.com/office/powerpoint/2010/main" val="2967552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6486190-F1D1-43BB-B712-AB7BE1C184AD}"/>
              </a:ext>
            </a:extLst>
          </p:cNvPr>
          <p:cNvSpPr>
            <a:spLocks noGrp="1"/>
          </p:cNvSpPr>
          <p:nvPr>
            <p:ph type="title"/>
          </p:nvPr>
        </p:nvSpPr>
        <p:spPr>
          <a:xfrm>
            <a:off x="838200" y="365129"/>
            <a:ext cx="10515600" cy="1325563"/>
          </a:xfrm>
          <a:prstGeom prst="rect">
            <a:avLst/>
          </a:prstGeom>
        </p:spPr>
        <p:txBody>
          <a:bodyPr vert="horz" lIns="91440" tIns="45720" rIns="91440" bIns="45720" rtlCol="0" anchor="b">
            <a:normAutofit/>
          </a:bodyPr>
          <a:lstStyle/>
          <a:p>
            <a:r>
              <a:rPr lang="nl-NL" dirty="0"/>
              <a:t>KLIK OM STIJL TE BEWERKEN</a:t>
            </a:r>
            <a:endParaRPr lang="en-GB" dirty="0"/>
          </a:p>
        </p:txBody>
      </p:sp>
      <p:sp>
        <p:nvSpPr>
          <p:cNvPr id="3" name="Tijdelijke aanduiding voor tekst 2">
            <a:extLst>
              <a:ext uri="{FF2B5EF4-FFF2-40B4-BE49-F238E27FC236}">
                <a16:creationId xmlns:a16="http://schemas.microsoft.com/office/drawing/2014/main" id="{6BC46703-C372-4CCF-BBDB-349EF159E7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pic>
        <p:nvPicPr>
          <p:cNvPr id="6" name="Afbeelding 5">
            <a:extLst>
              <a:ext uri="{FF2B5EF4-FFF2-40B4-BE49-F238E27FC236}">
                <a16:creationId xmlns:a16="http://schemas.microsoft.com/office/drawing/2014/main" id="{D2936B9B-9586-48DE-B845-C54BC129D8B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999687" y="6227764"/>
            <a:ext cx="1359194" cy="588915"/>
          </a:xfrm>
          <a:prstGeom prst="rect">
            <a:avLst/>
          </a:prstGeom>
        </p:spPr>
      </p:pic>
    </p:spTree>
    <p:extLst>
      <p:ext uri="{BB962C8B-B14F-4D97-AF65-F5344CB8AC3E}">
        <p14:creationId xmlns:p14="http://schemas.microsoft.com/office/powerpoint/2010/main" val="14963746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514337" rtl="0" eaLnBrk="1" latinLnBrk="0" hangingPunct="1">
        <a:lnSpc>
          <a:spcPct val="90000"/>
        </a:lnSpc>
        <a:spcBef>
          <a:spcPct val="0"/>
        </a:spcBef>
        <a:buNone/>
        <a:defRPr lang="nl-NL" sz="3200" b="1" kern="1200" cap="all" baseline="0" dirty="0">
          <a:solidFill>
            <a:schemeClr val="tx2"/>
          </a:solidFill>
          <a:latin typeface="Avenir Next Condensed Medium" panose="020B0606020202020204" pitchFamily="34" charset="0"/>
          <a:ea typeface="+mj-ea"/>
          <a:cs typeface="Arial" panose="020B0604020202020204" pitchFamily="34" charset="0"/>
          <a:sym typeface="Avenir Next Condensed Demi Bold"/>
        </a:defRPr>
      </a:lvl1pPr>
    </p:titleStyle>
    <p:bodyStyle>
      <a:lvl1pPr marL="18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1pPr>
      <a:lvl2pPr marL="36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2pPr>
      <a:lvl3pPr marL="54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3pPr>
      <a:lvl4pPr marL="72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4pPr>
      <a:lvl5pPr marL="90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E8FB972-855F-B3E2-5F1E-47DE0B88F2DB}"/>
              </a:ext>
            </a:extLst>
          </p:cNvPr>
          <p:cNvSpPr>
            <a:spLocks noGrp="1"/>
          </p:cNvSpPr>
          <p:nvPr>
            <p:ph type="body" sz="quarter" idx="11"/>
          </p:nvPr>
        </p:nvSpPr>
        <p:spPr/>
        <p:txBody>
          <a:bodyPr/>
          <a:lstStyle/>
          <a:p>
            <a:r>
              <a:rPr lang="nl-NL" dirty="0"/>
              <a:t>Eigenschappen van een goed ontwerp</a:t>
            </a:r>
          </a:p>
        </p:txBody>
      </p:sp>
      <p:sp>
        <p:nvSpPr>
          <p:cNvPr id="5" name="Text Placeholder 4">
            <a:extLst>
              <a:ext uri="{FF2B5EF4-FFF2-40B4-BE49-F238E27FC236}">
                <a16:creationId xmlns:a16="http://schemas.microsoft.com/office/drawing/2014/main" id="{3E2CC74A-E67F-E29F-4C1F-C43A0A6698D2}"/>
              </a:ext>
            </a:extLst>
          </p:cNvPr>
          <p:cNvSpPr>
            <a:spLocks noGrp="1"/>
          </p:cNvSpPr>
          <p:nvPr>
            <p:ph type="body" sz="quarter" idx="12"/>
          </p:nvPr>
        </p:nvSpPr>
        <p:spPr/>
        <p:txBody>
          <a:bodyPr/>
          <a:lstStyle/>
          <a:p>
            <a:endParaRPr lang="nl-NL"/>
          </a:p>
        </p:txBody>
      </p:sp>
      <p:sp>
        <p:nvSpPr>
          <p:cNvPr id="6" name="Text Placeholder 5">
            <a:extLst>
              <a:ext uri="{FF2B5EF4-FFF2-40B4-BE49-F238E27FC236}">
                <a16:creationId xmlns:a16="http://schemas.microsoft.com/office/drawing/2014/main" id="{31F0E8D6-B32D-66F3-0FE9-342B1007AFF0}"/>
              </a:ext>
            </a:extLst>
          </p:cNvPr>
          <p:cNvSpPr>
            <a:spLocks noGrp="1"/>
          </p:cNvSpPr>
          <p:nvPr>
            <p:ph type="body" sz="quarter" idx="13"/>
          </p:nvPr>
        </p:nvSpPr>
        <p:spPr/>
        <p:txBody>
          <a:bodyPr/>
          <a:lstStyle/>
          <a:p>
            <a:r>
              <a:rPr lang="nl-NL" dirty="0"/>
              <a:t>Software </a:t>
            </a:r>
          </a:p>
          <a:p>
            <a:r>
              <a:rPr lang="nl-NL" dirty="0"/>
              <a:t>Design </a:t>
            </a:r>
          </a:p>
          <a:p>
            <a:r>
              <a:rPr lang="nl-NL" dirty="0" err="1"/>
              <a:t>properties</a:t>
            </a:r>
            <a:endParaRPr lang="nl-NL" dirty="0"/>
          </a:p>
        </p:txBody>
      </p:sp>
    </p:spTree>
    <p:extLst>
      <p:ext uri="{BB962C8B-B14F-4D97-AF65-F5344CB8AC3E}">
        <p14:creationId xmlns:p14="http://schemas.microsoft.com/office/powerpoint/2010/main" val="760954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CE92D1-1BF4-2B6E-D93B-C1D37611732E}"/>
              </a:ext>
            </a:extLst>
          </p:cNvPr>
          <p:cNvSpPr>
            <a:spLocks noGrp="1"/>
          </p:cNvSpPr>
          <p:nvPr>
            <p:ph type="title"/>
          </p:nvPr>
        </p:nvSpPr>
        <p:spPr>
          <a:xfrm>
            <a:off x="838200" y="365129"/>
            <a:ext cx="10515600" cy="1325563"/>
          </a:xfrm>
        </p:spPr>
        <p:txBody>
          <a:bodyPr/>
          <a:lstStyle/>
          <a:p>
            <a:r>
              <a:rPr lang="nl-NL" dirty="0"/>
              <a:t>Information </a:t>
            </a:r>
            <a:r>
              <a:rPr lang="nl-NL" dirty="0" err="1"/>
              <a:t>hiding</a:t>
            </a:r>
            <a:endParaRPr lang="nl-NL" dirty="0"/>
          </a:p>
        </p:txBody>
      </p:sp>
      <p:sp>
        <p:nvSpPr>
          <p:cNvPr id="8" name="Text Placeholder 7">
            <a:extLst>
              <a:ext uri="{FF2B5EF4-FFF2-40B4-BE49-F238E27FC236}">
                <a16:creationId xmlns:a16="http://schemas.microsoft.com/office/drawing/2014/main" id="{CF10BD9C-DE82-B5FA-B2FC-5ABF675A412F}"/>
              </a:ext>
            </a:extLst>
          </p:cNvPr>
          <p:cNvSpPr>
            <a:spLocks noGrp="1"/>
          </p:cNvSpPr>
          <p:nvPr>
            <p:ph type="body" sz="quarter" idx="11"/>
          </p:nvPr>
        </p:nvSpPr>
        <p:spPr>
          <a:xfrm>
            <a:off x="838200" y="1925638"/>
            <a:ext cx="10515600" cy="4248000"/>
          </a:xfrm>
        </p:spPr>
        <p:txBody>
          <a:bodyPr>
            <a:normAutofit fontScale="92500" lnSpcReduction="20000"/>
          </a:bodyPr>
          <a:lstStyle/>
          <a:p>
            <a:r>
              <a:rPr lang="en-GB" dirty="0"/>
              <a:t>”The process of hiding all of the secrets of a module that do not contribute to its essential characteristics.”</a:t>
            </a:r>
          </a:p>
          <a:p>
            <a:r>
              <a:rPr lang="en-GB" dirty="0"/>
              <a:t>Advantages:</a:t>
            </a:r>
          </a:p>
          <a:p>
            <a:pPr lvl="1"/>
            <a:r>
              <a:rPr lang="en-GB" dirty="0"/>
              <a:t>Parallel development</a:t>
            </a:r>
          </a:p>
          <a:p>
            <a:pPr lvl="1"/>
            <a:r>
              <a:rPr lang="en-GB" dirty="0"/>
              <a:t>Changeability</a:t>
            </a:r>
          </a:p>
          <a:p>
            <a:pPr lvl="1"/>
            <a:r>
              <a:rPr lang="en-GB" dirty="0"/>
              <a:t>Comprehensibility</a:t>
            </a:r>
          </a:p>
          <a:p>
            <a:r>
              <a:rPr lang="en-GB" dirty="0"/>
              <a:t>To achieve these benefits, classes must hide their design decisions that are subject to change. A design decision is any aspect of the class’s design, such as the algorithms and data structures used in its code.</a:t>
            </a:r>
          </a:p>
          <a:p>
            <a:r>
              <a:rPr lang="en-GB" dirty="0"/>
              <a:t>However, information hiding does not mean that a class should encapsulate all its data and code. Doing so would result in a class without utility. Indeed, a useful class must have public methods that can be called by clients. We also say that a class’s public members define its </a:t>
            </a:r>
            <a:r>
              <a:rPr lang="en-GB" b="1" dirty="0"/>
              <a:t>interface</a:t>
            </a:r>
            <a:r>
              <a:rPr lang="en-GB" dirty="0"/>
              <a:t>. </a:t>
            </a:r>
            <a:endParaRPr lang="nl-NL" dirty="0"/>
          </a:p>
        </p:txBody>
      </p:sp>
      <p:sp>
        <p:nvSpPr>
          <p:cNvPr id="13" name="Explosion 1 12">
            <a:extLst>
              <a:ext uri="{FF2B5EF4-FFF2-40B4-BE49-F238E27FC236}">
                <a16:creationId xmlns:a16="http://schemas.microsoft.com/office/drawing/2014/main" id="{D6233346-2B94-C953-BE75-EFE838EE93FD}"/>
              </a:ext>
            </a:extLst>
          </p:cNvPr>
          <p:cNvSpPr/>
          <p:nvPr/>
        </p:nvSpPr>
        <p:spPr>
          <a:xfrm>
            <a:off x="10330249" y="227012"/>
            <a:ext cx="1594022" cy="914400"/>
          </a:xfrm>
          <a:prstGeom prst="irregularSeal1">
            <a:avLst/>
          </a:prstGeom>
          <a:solidFill>
            <a:srgbClr val="E5005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Demo</a:t>
            </a:r>
          </a:p>
        </p:txBody>
      </p:sp>
    </p:spTree>
    <p:extLst>
      <p:ext uri="{BB962C8B-B14F-4D97-AF65-F5344CB8AC3E}">
        <p14:creationId xmlns:p14="http://schemas.microsoft.com/office/powerpoint/2010/main" val="3526843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8778A-1FFE-45EC-2630-4DB63D541375}"/>
              </a:ext>
            </a:extLst>
          </p:cNvPr>
          <p:cNvSpPr>
            <a:spLocks noGrp="1"/>
          </p:cNvSpPr>
          <p:nvPr>
            <p:ph type="title"/>
          </p:nvPr>
        </p:nvSpPr>
        <p:spPr>
          <a:xfrm>
            <a:off x="838200" y="365129"/>
            <a:ext cx="10515600" cy="1325563"/>
          </a:xfrm>
        </p:spPr>
        <p:txBody>
          <a:bodyPr/>
          <a:lstStyle/>
          <a:p>
            <a:r>
              <a:rPr lang="nl-NL" dirty="0" err="1"/>
              <a:t>Cohesion</a:t>
            </a:r>
            <a:r>
              <a:rPr lang="nl-NL" dirty="0"/>
              <a:t> &amp; </a:t>
            </a:r>
            <a:r>
              <a:rPr lang="nl-NL" dirty="0" err="1"/>
              <a:t>Separation</a:t>
            </a:r>
            <a:r>
              <a:rPr lang="nl-NL" dirty="0"/>
              <a:t> of concerns</a:t>
            </a:r>
          </a:p>
        </p:txBody>
      </p:sp>
      <p:sp>
        <p:nvSpPr>
          <p:cNvPr id="3" name="Text Placeholder 2">
            <a:extLst>
              <a:ext uri="{FF2B5EF4-FFF2-40B4-BE49-F238E27FC236}">
                <a16:creationId xmlns:a16="http://schemas.microsoft.com/office/drawing/2014/main" id="{6233B9D2-8CC8-4603-20E3-B825C9397E7D}"/>
              </a:ext>
            </a:extLst>
          </p:cNvPr>
          <p:cNvSpPr>
            <a:spLocks noGrp="1"/>
          </p:cNvSpPr>
          <p:nvPr>
            <p:ph type="body" sz="quarter" idx="11"/>
          </p:nvPr>
        </p:nvSpPr>
        <p:spPr>
          <a:xfrm>
            <a:off x="838200" y="1925638"/>
            <a:ext cx="10515600" cy="4248000"/>
          </a:xfrm>
        </p:spPr>
        <p:txBody>
          <a:bodyPr>
            <a:normAutofit fontScale="92500" lnSpcReduction="10000"/>
          </a:bodyPr>
          <a:lstStyle/>
          <a:p>
            <a:r>
              <a:rPr lang="nl-NL" dirty="0"/>
              <a:t>“</a:t>
            </a:r>
            <a:r>
              <a:rPr lang="en-GB" dirty="0"/>
              <a:t>A class’s implementation should be cohesive, meaning that each class should </a:t>
            </a:r>
            <a:r>
              <a:rPr lang="en-GB" dirty="0" err="1"/>
              <a:t>fulfill</a:t>
            </a:r>
            <a:r>
              <a:rPr lang="en-GB" dirty="0"/>
              <a:t> a single function or service. Specifically, all methods and attributes of a class should contribute to the implementation of the same service.”</a:t>
            </a:r>
          </a:p>
          <a:p>
            <a:r>
              <a:rPr lang="en-GB" dirty="0"/>
              <a:t>Advantages</a:t>
            </a:r>
          </a:p>
          <a:p>
            <a:pPr lvl="1"/>
            <a:r>
              <a:rPr lang="en-GB" dirty="0"/>
              <a:t>It simplifies the implementation, understanding, and maintenance of a class.</a:t>
            </a:r>
          </a:p>
          <a:p>
            <a:pPr lvl="1"/>
            <a:r>
              <a:rPr lang="en-GB" dirty="0"/>
              <a:t>It makes it easier to assign a single developer to maintain a class.</a:t>
            </a:r>
          </a:p>
          <a:p>
            <a:pPr lvl="1"/>
            <a:r>
              <a:rPr lang="en-GB" dirty="0"/>
              <a:t>It facilitates reuse and testing, as cohesive classes are simpler to reuse, and test compared to those responsible for multiple tasks.</a:t>
            </a:r>
          </a:p>
          <a:p>
            <a:r>
              <a:rPr lang="en-GB" dirty="0"/>
              <a:t>Separation of concerns is another recommended property in software design, closely related to the concept of cohesion. It recommends that a class should implement only one concern. In this context, concern refers to any functionality, requirement, or responsibility of the class.</a:t>
            </a:r>
          </a:p>
          <a:p>
            <a:pPr lvl="1"/>
            <a:endParaRPr lang="nl-NL" dirty="0"/>
          </a:p>
        </p:txBody>
      </p:sp>
      <p:sp>
        <p:nvSpPr>
          <p:cNvPr id="6" name="Explosion 1 5">
            <a:extLst>
              <a:ext uri="{FF2B5EF4-FFF2-40B4-BE49-F238E27FC236}">
                <a16:creationId xmlns:a16="http://schemas.microsoft.com/office/drawing/2014/main" id="{A1FF39CF-F0AA-7FFE-4513-39CB81AAED2A}"/>
              </a:ext>
            </a:extLst>
          </p:cNvPr>
          <p:cNvSpPr/>
          <p:nvPr/>
        </p:nvSpPr>
        <p:spPr>
          <a:xfrm>
            <a:off x="10330249" y="227012"/>
            <a:ext cx="1594022" cy="914400"/>
          </a:xfrm>
          <a:prstGeom prst="irregularSeal1">
            <a:avLst/>
          </a:prstGeom>
          <a:solidFill>
            <a:srgbClr val="E5005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Demo</a:t>
            </a:r>
          </a:p>
        </p:txBody>
      </p:sp>
    </p:spTree>
    <p:extLst>
      <p:ext uri="{BB962C8B-B14F-4D97-AF65-F5344CB8AC3E}">
        <p14:creationId xmlns:p14="http://schemas.microsoft.com/office/powerpoint/2010/main" val="2502082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F2A5-ECD1-E193-C323-CA4BD58F115D}"/>
              </a:ext>
            </a:extLst>
          </p:cNvPr>
          <p:cNvSpPr>
            <a:spLocks noGrp="1"/>
          </p:cNvSpPr>
          <p:nvPr>
            <p:ph type="title"/>
          </p:nvPr>
        </p:nvSpPr>
        <p:spPr>
          <a:xfrm>
            <a:off x="838200" y="365129"/>
            <a:ext cx="10515600" cy="1325563"/>
          </a:xfrm>
        </p:spPr>
        <p:txBody>
          <a:bodyPr/>
          <a:lstStyle/>
          <a:p>
            <a:r>
              <a:rPr lang="nl-NL" dirty="0" err="1"/>
              <a:t>coupling</a:t>
            </a:r>
            <a:endParaRPr lang="nl-NL" dirty="0"/>
          </a:p>
        </p:txBody>
      </p:sp>
      <p:sp>
        <p:nvSpPr>
          <p:cNvPr id="3" name="Text Placeholder 2">
            <a:extLst>
              <a:ext uri="{FF2B5EF4-FFF2-40B4-BE49-F238E27FC236}">
                <a16:creationId xmlns:a16="http://schemas.microsoft.com/office/drawing/2014/main" id="{CB341D36-BEB0-6B89-6548-E9D630B09735}"/>
              </a:ext>
            </a:extLst>
          </p:cNvPr>
          <p:cNvSpPr>
            <a:spLocks noGrp="1"/>
          </p:cNvSpPr>
          <p:nvPr>
            <p:ph type="body" sz="quarter" idx="11"/>
          </p:nvPr>
        </p:nvSpPr>
        <p:spPr>
          <a:xfrm>
            <a:off x="838200" y="1925638"/>
            <a:ext cx="10515600" cy="4248000"/>
          </a:xfrm>
        </p:spPr>
        <p:txBody>
          <a:bodyPr>
            <a:normAutofit fontScale="85000" lnSpcReduction="20000"/>
          </a:bodyPr>
          <a:lstStyle/>
          <a:p>
            <a:r>
              <a:rPr lang="nl-NL" dirty="0"/>
              <a:t>“</a:t>
            </a:r>
            <a:r>
              <a:rPr lang="en-GB" dirty="0"/>
              <a:t>Coupling refers to the strength of the connection between two modules. Although it might sound simple, the concept is subject to some nuances. For clarity, we will divide coupling into two main types: acceptable coupling and poor coupling.”</a:t>
            </a:r>
          </a:p>
          <a:p>
            <a:r>
              <a:rPr lang="en-GB" dirty="0"/>
              <a:t>We have a case of acceptable coupling between class A and class B when:</a:t>
            </a:r>
          </a:p>
          <a:p>
            <a:pPr lvl="1"/>
            <a:r>
              <a:rPr lang="en-GB" dirty="0"/>
              <a:t>Class A only uses public methods from class B.</a:t>
            </a:r>
          </a:p>
          <a:p>
            <a:pPr lvl="1"/>
            <a:r>
              <a:rPr lang="en-GB" dirty="0"/>
              <a:t>The interface provided by B is stable, both syntactically and semantically. This means that the signatures of B’s public methods do not change frequently, and neither does the behaviour of these methods. As a result, changes in B will rarely impact A.</a:t>
            </a:r>
          </a:p>
          <a:p>
            <a:r>
              <a:rPr lang="en-GB" dirty="0"/>
              <a:t>In contrast, we have a case of poor coupling between class A and B when changes in B can easily impact A. This occurs mainly in the following situations:</a:t>
            </a:r>
          </a:p>
          <a:p>
            <a:pPr lvl="1"/>
            <a:r>
              <a:rPr lang="en-GB" dirty="0"/>
              <a:t>When classes A and B share global variables or data structures, for instance, when B changes the value of a global variable used by A.</a:t>
            </a:r>
          </a:p>
          <a:p>
            <a:pPr lvl="1"/>
            <a:r>
              <a:rPr lang="en-GB" dirty="0"/>
              <a:t>When class A directly accesses a file or database used by class B.</a:t>
            </a:r>
          </a:p>
          <a:p>
            <a:pPr lvl="1"/>
            <a:r>
              <a:rPr lang="en-GB" dirty="0"/>
              <a:t>When B’s interface is not stable. For example, when the public methods of B are frequently renamed.</a:t>
            </a:r>
          </a:p>
          <a:p>
            <a:endParaRPr lang="nl-NL" dirty="0"/>
          </a:p>
        </p:txBody>
      </p:sp>
      <p:sp>
        <p:nvSpPr>
          <p:cNvPr id="8" name="Explosion 1 7">
            <a:extLst>
              <a:ext uri="{FF2B5EF4-FFF2-40B4-BE49-F238E27FC236}">
                <a16:creationId xmlns:a16="http://schemas.microsoft.com/office/drawing/2014/main" id="{7363F4A1-37E3-0676-8DD9-B0C6063A8218}"/>
              </a:ext>
            </a:extLst>
          </p:cNvPr>
          <p:cNvSpPr/>
          <p:nvPr/>
        </p:nvSpPr>
        <p:spPr>
          <a:xfrm>
            <a:off x="10330249" y="227012"/>
            <a:ext cx="1594022" cy="914400"/>
          </a:xfrm>
          <a:prstGeom prst="irregularSeal1">
            <a:avLst/>
          </a:prstGeom>
          <a:solidFill>
            <a:srgbClr val="E5005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Demo</a:t>
            </a:r>
          </a:p>
        </p:txBody>
      </p:sp>
    </p:spTree>
    <p:extLst>
      <p:ext uri="{BB962C8B-B14F-4D97-AF65-F5344CB8AC3E}">
        <p14:creationId xmlns:p14="http://schemas.microsoft.com/office/powerpoint/2010/main" val="3346714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A6B2-6B78-ACD4-202C-A75D451AA537}"/>
              </a:ext>
            </a:extLst>
          </p:cNvPr>
          <p:cNvSpPr>
            <a:spLocks noGrp="1"/>
          </p:cNvSpPr>
          <p:nvPr>
            <p:ph type="title"/>
          </p:nvPr>
        </p:nvSpPr>
        <p:spPr>
          <a:xfrm>
            <a:off x="838200" y="365129"/>
            <a:ext cx="10515600" cy="1325563"/>
          </a:xfrm>
        </p:spPr>
        <p:txBody>
          <a:bodyPr/>
          <a:lstStyle/>
          <a:p>
            <a:r>
              <a:rPr lang="nl-NL" dirty="0" err="1"/>
              <a:t>extensibility</a:t>
            </a:r>
            <a:endParaRPr lang="nl-NL" dirty="0"/>
          </a:p>
        </p:txBody>
      </p:sp>
      <p:sp>
        <p:nvSpPr>
          <p:cNvPr id="3" name="Text Placeholder 2">
            <a:extLst>
              <a:ext uri="{FF2B5EF4-FFF2-40B4-BE49-F238E27FC236}">
                <a16:creationId xmlns:a16="http://schemas.microsoft.com/office/drawing/2014/main" id="{45070C94-ECB8-244E-C5E9-145F102FBE31}"/>
              </a:ext>
            </a:extLst>
          </p:cNvPr>
          <p:cNvSpPr>
            <a:spLocks noGrp="1"/>
          </p:cNvSpPr>
          <p:nvPr>
            <p:ph type="body" sz="quarter" idx="11"/>
          </p:nvPr>
        </p:nvSpPr>
        <p:spPr>
          <a:xfrm>
            <a:off x="838200" y="1925638"/>
            <a:ext cx="10515600" cy="4248000"/>
          </a:xfrm>
        </p:spPr>
        <p:txBody>
          <a:bodyPr>
            <a:normAutofit/>
          </a:bodyPr>
          <a:lstStyle/>
          <a:p>
            <a:r>
              <a:rPr lang="nl-NL" dirty="0"/>
              <a:t>“</a:t>
            </a:r>
            <a:r>
              <a:rPr lang="en-GB" dirty="0"/>
              <a:t>Extensibility allows for the addition of new functionality or modification of existing features without altering the system's core code.”</a:t>
            </a:r>
          </a:p>
          <a:p>
            <a:r>
              <a:rPr lang="en-GB" dirty="0"/>
              <a:t>Advantages:</a:t>
            </a:r>
          </a:p>
          <a:p>
            <a:pPr lvl="1"/>
            <a:r>
              <a:rPr lang="en-GB" dirty="0"/>
              <a:t>Adapts to changing requirements</a:t>
            </a:r>
          </a:p>
          <a:p>
            <a:pPr lvl="1"/>
            <a:r>
              <a:rPr lang="en-GB" dirty="0"/>
              <a:t>Allows for customization</a:t>
            </a:r>
          </a:p>
          <a:p>
            <a:pPr lvl="1"/>
            <a:r>
              <a:rPr lang="en-GB" dirty="0"/>
              <a:t>Extends its lifespan</a:t>
            </a:r>
          </a:p>
          <a:p>
            <a:r>
              <a:rPr lang="en-GB" dirty="0"/>
              <a:t>An extensible system is one whose internal structure and dataflow are minimally or not affected by new or modified functionality, for example recompiling or changing the original source code might be unnecessary when changing a system’s behaviour, either by the creator or other programmers</a:t>
            </a:r>
          </a:p>
          <a:p>
            <a:pPr lvl="1"/>
            <a:endParaRPr lang="nl-NL" dirty="0"/>
          </a:p>
        </p:txBody>
      </p:sp>
      <p:sp>
        <p:nvSpPr>
          <p:cNvPr id="10" name="Explosion 1 9">
            <a:extLst>
              <a:ext uri="{FF2B5EF4-FFF2-40B4-BE49-F238E27FC236}">
                <a16:creationId xmlns:a16="http://schemas.microsoft.com/office/drawing/2014/main" id="{24A3552F-F568-63D2-F191-5324BB9E9D43}"/>
              </a:ext>
            </a:extLst>
          </p:cNvPr>
          <p:cNvSpPr/>
          <p:nvPr/>
        </p:nvSpPr>
        <p:spPr>
          <a:xfrm>
            <a:off x="10330249" y="227012"/>
            <a:ext cx="1594022" cy="914400"/>
          </a:xfrm>
          <a:prstGeom prst="irregularSeal1">
            <a:avLst/>
          </a:prstGeom>
          <a:solidFill>
            <a:srgbClr val="E5005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Demo</a:t>
            </a:r>
          </a:p>
        </p:txBody>
      </p:sp>
    </p:spTree>
    <p:extLst>
      <p:ext uri="{BB962C8B-B14F-4D97-AF65-F5344CB8AC3E}">
        <p14:creationId xmlns:p14="http://schemas.microsoft.com/office/powerpoint/2010/main" val="897209957"/>
      </p:ext>
    </p:extLst>
  </p:cSld>
  <p:clrMapOvr>
    <a:masterClrMapping/>
  </p:clrMapOvr>
</p:sld>
</file>

<file path=ppt/theme/theme1.xml><?xml version="1.0" encoding="utf-8"?>
<a:theme xmlns:a="http://schemas.openxmlformats.org/drawingml/2006/main" name="Presentatie_Smal">
  <a:themeElements>
    <a:clrScheme name="HAN">
      <a:dk1>
        <a:sysClr val="windowText" lastClr="000000"/>
      </a:dk1>
      <a:lt1>
        <a:sysClr val="window" lastClr="FFFFFF"/>
      </a:lt1>
      <a:dk2>
        <a:srgbClr val="E50056"/>
      </a:dk2>
      <a:lt2>
        <a:srgbClr val="F8F8F8"/>
      </a:lt2>
      <a:accent1>
        <a:srgbClr val="000000"/>
      </a:accent1>
      <a:accent2>
        <a:srgbClr val="454545"/>
      </a:accent2>
      <a:accent3>
        <a:srgbClr val="757575"/>
      </a:accent3>
      <a:accent4>
        <a:srgbClr val="919191"/>
      </a:accent4>
      <a:accent5>
        <a:srgbClr val="E3E3E3"/>
      </a:accent5>
      <a:accent6>
        <a:srgbClr val="F8F8F8"/>
      </a:accent6>
      <a:hlink>
        <a:srgbClr val="000000"/>
      </a:hlink>
      <a:folHlink>
        <a:srgbClr val="000000"/>
      </a:folHlink>
    </a:clrScheme>
    <a:fontScheme name="HAN-PP">
      <a:majorFont>
        <a:latin typeface="Avenir Next Condensed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eed_wit_v5" id="{F6C41901-E5B4-4FEB-A778-FF765A248646}" vid="{7B5227E1-91BA-4173-8DF2-0457B5FA0EDC}"/>
    </a:ext>
  </a:extLst>
</a:theme>
</file>

<file path=docProps/app.xml><?xml version="1.0" encoding="utf-8"?>
<Properties xmlns="http://schemas.openxmlformats.org/officeDocument/2006/extended-properties" xmlns:vt="http://schemas.openxmlformats.org/officeDocument/2006/docPropsVTypes">
  <Template>Presentatie_Smal</Template>
  <TotalTime>302</TotalTime>
  <Words>574</Words>
  <Application>Microsoft Macintosh PowerPoint</Application>
  <PresentationFormat>Widescreen</PresentationFormat>
  <Paragraphs>39</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Arial</vt:lpstr>
      <vt:lpstr>Avenir Next Condensed Medium</vt:lpstr>
      <vt:lpstr>Presentatie_Smal</vt:lpstr>
      <vt:lpstr>PowerPoint Presentation</vt:lpstr>
      <vt:lpstr>Information hiding</vt:lpstr>
      <vt:lpstr>Cohesion &amp; Separation of concerns</vt:lpstr>
      <vt:lpstr>coupling</vt:lpstr>
      <vt:lpstr>extensibility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Rody Middelkoop</dc:creator>
  <cp:lastModifiedBy>Rody Middelkoop</cp:lastModifiedBy>
  <cp:revision>10</cp:revision>
  <dcterms:created xsi:type="dcterms:W3CDTF">2024-10-15T14:22:59Z</dcterms:created>
  <dcterms:modified xsi:type="dcterms:W3CDTF">2025-07-08T10:15:44Z</dcterms:modified>
</cp:coreProperties>
</file>